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a137a83c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1a137a83c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a137a83c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a137a83c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a137a83c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1a137a83c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a137a83c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1a137a83c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6eedc294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6eedc294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a137a83c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a137a83c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a137a83ce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a137a83ce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6eedc294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16eedc294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6eedc294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6eedc294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16eedc294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16eedc294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6eedc2945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16eedc2945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6eedc294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16eedc294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a15836da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a15836da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16eedc294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16eedc294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16eedc294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16eedc294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1a15836d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1a15836d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a15836da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1a15836da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6eedc294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16eedc294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a15836da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1a15836da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16eedc294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16eedc294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1a15836da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1a15836da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16eedc2945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16eedc2945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6eedc294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6eedc294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16eedc294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16eedc294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16eedc294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16eedc294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6eedc294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6eedc294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6eedc294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16eedc294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1a683fcac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1a683fcac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1a683fcac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1a683fcac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16eedc294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16eedc294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16eedc294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16eedc294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6eedc294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16eedc294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16eedc294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16eedc294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16eedc294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316eedc294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6eedc294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16eedc294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6eedc294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6eedc294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1a683fcac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1a683fcac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1a683fcac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31a683fcac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a683fcac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a683fcac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1a683fcac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1a683fcac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16eedc2945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16eedc2945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16eedc294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16eedc294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16eedc294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16eedc294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16eedc294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16eedc294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16eedc294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16eedc294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16eedc2945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16eedc2945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16eedc2945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16eedc2945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1a89c4363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1a89c4363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1a89c4363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1a89c4363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16eedc2945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16eedc2945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16eedc2945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16eedc2945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16eedc294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316eedc294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6eedc2945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16eedc2945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1a15836da6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1a15836da6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16eedc294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16eedc294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16eedc2945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16eedc2945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1a15836da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1a15836da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6eedc294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6eedc294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1a15836da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31a15836da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16eedc2945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16eedc2945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16eedc2945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16eedc2945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16eedc294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16eedc294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16eedc2945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16eedc2945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6eedc2945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16eedc2945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16eedc2945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16eedc2945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16eedc294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16eedc294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16eedc2945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16eedc2945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1a15836da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1a15836da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16eedc2945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16eedc2945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16eedc2945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16eedc2945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16eedc294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16eedc294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16eedc2945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16eedc2945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1a15836da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1a15836da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1a15836da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1a15836da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1a683fcac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1a683fcac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1a683fcac7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31a683fcac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1a137a83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1a137a83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1a89c4363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31a89c4363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1a15836da6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31a15836da6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1a15836da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1a15836da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16eedc2945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316eedc2945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a137a83c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1a137a83c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2.png"/><Relationship Id="rId4" Type="http://schemas.openxmlformats.org/officeDocument/2006/relationships/image" Target="../media/image3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Relationship Id="rId4" Type="http://schemas.openxmlformats.org/officeDocument/2006/relationships/image" Target="../media/image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758075"/>
            <a:ext cx="9232000" cy="6144148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APIs with OpenAPI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Amundsen</a:t>
            </a:r>
            <a:br>
              <a:rPr lang="en"/>
            </a:br>
            <a:r>
              <a:rPr lang="en"/>
              <a:t>@mamund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50" y="82925"/>
            <a:ext cx="4752026" cy="3949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5" name="Google Shape;115;p22"/>
          <p:cNvSpPr txBox="1"/>
          <p:nvPr/>
        </p:nvSpPr>
        <p:spPr>
          <a:xfrm>
            <a:off x="1264775" y="4436525"/>
            <a:ext cx="77595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/>
              <a:t>https://apievangelist.com/2014/08/11/what-is-an-api-first-strategy-adding-some-dimensions-to-this-new-question/</a:t>
            </a:r>
            <a:endParaRPr b="1" i="1" sz="1100"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578" y="82928"/>
            <a:ext cx="2707750" cy="270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/>
        </p:nvSpPr>
        <p:spPr>
          <a:xfrm>
            <a:off x="1264775" y="4436525"/>
            <a:ext cx="77595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/>
              <a:t>https://apievangelist.com/2014/08/11/what-is-an-api-first-strategy-adding-some-dimensions-to-this-new-question/</a:t>
            </a:r>
            <a:endParaRPr b="1" i="1" sz="1100"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578" y="82928"/>
            <a:ext cx="2707750" cy="270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>
            <p:ph idx="4294967295" type="body"/>
          </p:nvPr>
        </p:nvSpPr>
        <p:spPr>
          <a:xfrm>
            <a:off x="207325" y="82925"/>
            <a:ext cx="4693500" cy="3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/>
              <a:t>"Before you build your website, web, mobile or single page application you develop an API first." </a:t>
            </a:r>
            <a:br>
              <a:rPr i="1" lang="en"/>
            </a:br>
            <a:br>
              <a:rPr i="1" lang="en"/>
            </a:br>
            <a:r>
              <a:rPr i="1" lang="en"/>
              <a:t>-- Kin Lane, 2014</a:t>
            </a:r>
            <a:endParaRPr i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/>
        </p:nvSpPr>
        <p:spPr>
          <a:xfrm>
            <a:off x="1264775" y="4436525"/>
            <a:ext cx="77595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/>
              <a:t>https://swagger.io/resources/articles/adopting-an-api-first-approach/</a:t>
            </a:r>
            <a:endParaRPr b="1" i="1" sz="1100"/>
          </a:p>
        </p:txBody>
      </p:sp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480976" cy="26595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9050" y="152400"/>
            <a:ext cx="2600725" cy="2600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/>
        </p:nvSpPr>
        <p:spPr>
          <a:xfrm>
            <a:off x="1264775" y="4436525"/>
            <a:ext cx="77595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/>
              <a:t>https://swagger.io/resources/articles/adopting-an-api-first-approach/</a:t>
            </a:r>
            <a:endParaRPr b="1" i="1" sz="1100"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050" y="152400"/>
            <a:ext cx="2600725" cy="26007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p25"/>
          <p:cNvSpPr txBox="1"/>
          <p:nvPr/>
        </p:nvSpPr>
        <p:spPr>
          <a:xfrm>
            <a:off x="368225" y="337525"/>
            <a:ext cx="4531200" cy="23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"An API-first approach means that for any given development project, your APIs are treated as 'first-class citizens.'"</a:t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-- Janet Wagner</a:t>
            </a:r>
            <a:endParaRPr i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Norman's Lifecycle</a:t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Donald Norman's Action Lifecycle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Three stages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Goal formation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Execution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Evaluation</a:t>
            </a:r>
            <a:endParaRPr b="1" i="1"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585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85" y="1104750"/>
            <a:ext cx="7054863" cy="38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Norman's Lifecycle</a:t>
            </a:r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6250" y="2585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Norman's Lifecycle</a:t>
            </a:r>
            <a:endParaRPr/>
          </a:p>
        </p:txBody>
      </p:sp>
      <p:sp>
        <p:nvSpPr>
          <p:cNvPr id="157" name="Google Shape;15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Donald Norman's Action Lifecycle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Three stages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Goal formation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Execution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Evaluation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/>
              <a:t>Identify action lifecycles</a:t>
            </a:r>
            <a:endParaRPr b="1" i="1"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585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Pillars of API First</a:t>
            </a:r>
            <a:endParaRPr/>
          </a:p>
        </p:txBody>
      </p:sp>
      <p:sp>
        <p:nvSpPr>
          <p:cNvPr id="164" name="Google Shape;164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800"/>
              <a:t>Business Problem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What business </a:t>
            </a:r>
            <a:r>
              <a:rPr lang="en"/>
              <a:t>problem</a:t>
            </a:r>
            <a:r>
              <a:rPr lang="en"/>
              <a:t> does this API solve?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800"/>
              <a:t>Target Audience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Who will use this API? And why?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1800"/>
              <a:t>Actual Design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What designs solve this problem for this audience?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585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Exercise: Identify Your Three Pillars</a:t>
            </a:r>
            <a:endParaRPr/>
          </a:p>
        </p:txBody>
      </p:sp>
      <p:sp>
        <p:nvSpPr>
          <p:cNvPr id="171" name="Google Shape;171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Create a short document that 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Identifies a business problem to solve w/ your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Defines a target audience for your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Describes some key features of your API solution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en"/>
              <a:t>No more than ~150 words</a:t>
            </a:r>
            <a:endParaRPr b="1" i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585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Power of API Design : Review</a:t>
            </a:r>
            <a:endParaRPr/>
          </a:p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API-First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class citizen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Norman's Lifecycle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Everything is a loop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Pillars of API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Business, audience, design features</a:t>
            </a:r>
            <a:endParaRPr/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585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0450" y="0"/>
            <a:ext cx="9327604" cy="6306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Design Assets</a:t>
            </a:r>
            <a:endParaRPr/>
          </a:p>
        </p:txBody>
      </p:sp>
      <p:pic>
        <p:nvPicPr>
          <p:cNvPr id="185" name="Google Shape;18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6682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Assets</a:t>
            </a:r>
            <a:endParaRPr/>
          </a:p>
        </p:txBody>
      </p:sp>
      <p:sp>
        <p:nvSpPr>
          <p:cNvPr id="191" name="Google Shape;191;p33"/>
          <p:cNvSpPr txBox="1"/>
          <p:nvPr>
            <p:ph idx="1" type="body"/>
          </p:nvPr>
        </p:nvSpPr>
        <p:spPr>
          <a:xfrm>
            <a:off x="311700" y="1152475"/>
            <a:ext cx="349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Design assets are any digital resources that are created or used in the design process.</a:t>
            </a:r>
            <a:endParaRPr i="1"/>
          </a:p>
          <a:p>
            <a:pPr indent="0" lvl="0" marL="0" rtl="0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-- Uxcel</a:t>
            </a:r>
            <a:endParaRPr i="1"/>
          </a:p>
        </p:txBody>
      </p:sp>
      <p:pic>
        <p:nvPicPr>
          <p:cNvPr id="192" name="Google Shape;192;p33"/>
          <p:cNvPicPr preferRelativeResize="0"/>
          <p:nvPr/>
        </p:nvPicPr>
        <p:blipFill rotWithShape="1">
          <a:blip r:embed="rId3">
            <a:alphaModFix/>
          </a:blip>
          <a:srcRect b="11230" l="45733" r="2863" t="10942"/>
          <a:stretch/>
        </p:blipFill>
        <p:spPr>
          <a:xfrm>
            <a:off x="3971625" y="1140113"/>
            <a:ext cx="4700298" cy="28632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3" name="Google Shape;193;p33"/>
          <p:cNvSpPr txBox="1"/>
          <p:nvPr/>
        </p:nvSpPr>
        <p:spPr>
          <a:xfrm>
            <a:off x="1708650" y="4402875"/>
            <a:ext cx="5726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https://app.uxcel.com/glossary/assets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Design Assets</a:t>
            </a:r>
            <a:endParaRPr/>
          </a:p>
        </p:txBody>
      </p:sp>
      <p:sp>
        <p:nvSpPr>
          <p:cNvPr id="199" name="Google Shape;199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 Story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 Diagram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 Vocabulary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Exercise: Assemble Your Design Assets</a:t>
            </a:r>
            <a:endParaRPr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6682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Story</a:t>
            </a:r>
            <a:endParaRPr/>
          </a:p>
        </p:txBody>
      </p:sp>
      <p:sp>
        <p:nvSpPr>
          <p:cNvPr id="206" name="Google Shape;206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APIs start with a story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"We need…"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"Our customers requested…"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"I have an idea…"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Stories are shared understanding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Our brains are wired for stories, not data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Stories are accessible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Stories are repeatable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6682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Story</a:t>
            </a:r>
            <a:endParaRPr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Purpose</a:t>
            </a:r>
            <a:endParaRPr sz="22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Short description of the purpose/goal</a:t>
            </a:r>
            <a:endParaRPr sz="1800"/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Actions</a:t>
            </a:r>
            <a:endParaRPr sz="22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A list of all the supported actions</a:t>
            </a:r>
            <a:endParaRPr sz="1800"/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Data</a:t>
            </a:r>
            <a:endParaRPr sz="22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A list of all the data elements</a:t>
            </a:r>
            <a:endParaRPr sz="1800"/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Rules</a:t>
            </a:r>
            <a:endParaRPr sz="22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A list of rules that govern the data mgmt</a:t>
            </a:r>
            <a:endParaRPr sz="1800"/>
          </a:p>
          <a:p>
            <a:pPr indent="-35782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2200"/>
              <a:t>Processing</a:t>
            </a:r>
            <a:endParaRPr sz="2200"/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sz="1800"/>
              <a:t>Any additional processing handled by the API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6682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975" y="198300"/>
            <a:ext cx="5650048" cy="4838699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Diagram</a:t>
            </a:r>
            <a:endParaRPr/>
          </a:p>
        </p:txBody>
      </p:sp>
      <p:sp>
        <p:nvSpPr>
          <p:cNvPr id="225" name="Google Shape;225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Visual representation of the API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Not a state diagram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Not a flow diagram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An interaction diagram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6682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38" y="345275"/>
            <a:ext cx="8030525" cy="445295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Vocabulary</a:t>
            </a:r>
            <a:endParaRPr/>
          </a:p>
        </p:txBody>
      </p:sp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All the "magical words" related to API domain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Not just the properties: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id, givenName, etc.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Also :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Actions (create, approve, save, etc.)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Enumerators (status.active, status.inactive)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Containers (item.id, item.givenName, etc.)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Resources/Topics (home, collection. item)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6682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7575" y="152400"/>
            <a:ext cx="3268841" cy="48387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00" y="570837"/>
            <a:ext cx="4226699" cy="265540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4499" y="167863"/>
            <a:ext cx="4448552" cy="305838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5100" y="2453850"/>
            <a:ext cx="5913799" cy="2477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Exercise: Assemble Your API Design Assets</a:t>
            </a:r>
            <a:endParaRPr/>
          </a:p>
        </p:txBody>
      </p:sp>
      <p:sp>
        <p:nvSpPr>
          <p:cNvPr id="249" name="Google Shape;249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Create an API Story for your API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Purpose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Properties (Data)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Rules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Processing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1-3 are required, 4 &amp; 5 are </a:t>
            </a:r>
            <a:r>
              <a:rPr i="1" lang="en"/>
              <a:t>optional</a:t>
            </a:r>
            <a:endParaRPr i="1"/>
          </a:p>
        </p:txBody>
      </p:sp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6682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Design Assets : Review</a:t>
            </a:r>
            <a:endParaRPr/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 Story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Shared, accessible, repeatable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 Diagram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Display the interactions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 Vocabulary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"magical words" of the API</a:t>
            </a:r>
            <a:endParaRPr/>
          </a:p>
        </p:txBody>
      </p:sp>
      <p:pic>
        <p:nvPicPr>
          <p:cNvPr id="257" name="Google Shape;2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6682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 Your API Design</a:t>
            </a:r>
            <a:endParaRPr/>
          </a:p>
        </p:txBody>
      </p:sp>
      <p:pic>
        <p:nvPicPr>
          <p:cNvPr id="263" name="Google Shape;26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4397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 Your API Design</a:t>
            </a:r>
            <a:endParaRPr/>
          </a:p>
        </p:txBody>
      </p:sp>
      <p:sp>
        <p:nvSpPr>
          <p:cNvPr id="269" name="Google Shape;26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an API Prototype?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Use Prototypes?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OpenAPI Info Section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Exercise : Create Your OpenAPI Document</a:t>
            </a:r>
            <a:endParaRPr/>
          </a:p>
        </p:txBody>
      </p:sp>
      <p:pic>
        <p:nvPicPr>
          <p:cNvPr id="270" name="Google Shape;27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4397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API Prototype?</a:t>
            </a:r>
            <a:endParaRPr/>
          </a:p>
        </p:txBody>
      </p:sp>
      <p:sp>
        <p:nvSpPr>
          <p:cNvPr id="276" name="Google Shape;276;p46"/>
          <p:cNvSpPr txBox="1"/>
          <p:nvPr>
            <p:ph idx="1" type="body"/>
          </p:nvPr>
        </p:nvSpPr>
        <p:spPr>
          <a:xfrm>
            <a:off x="311700" y="1152475"/>
            <a:ext cx="473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/>
              <a:t>A</a:t>
            </a:r>
            <a:r>
              <a:rPr i="1" lang="en"/>
              <a:t> first, typical or preliminary model of something, especially a machine, from which other forms are developed or copied.</a:t>
            </a:r>
            <a:endParaRPr i="1"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-- Oxford Dictionary</a:t>
            </a:r>
            <a:endParaRPr i="1"/>
          </a:p>
        </p:txBody>
      </p:sp>
      <p:pic>
        <p:nvPicPr>
          <p:cNvPr id="277" name="Google Shape;2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43975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825" y="2816975"/>
            <a:ext cx="3795302" cy="1919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prototypes?</a:t>
            </a:r>
            <a:endParaRPr/>
          </a:p>
        </p:txBody>
      </p:sp>
      <p:sp>
        <p:nvSpPr>
          <p:cNvPr id="284" name="Google Shape;284;p47"/>
          <p:cNvSpPr txBox="1"/>
          <p:nvPr>
            <p:ph idx="1" type="body"/>
          </p:nvPr>
        </p:nvSpPr>
        <p:spPr>
          <a:xfrm>
            <a:off x="311700" y="1152475"/>
            <a:ext cx="653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Inexpensive experiments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Explore the details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Prototypes are made to be tested</a:t>
            </a:r>
            <a:endParaRPr sz="2200"/>
          </a:p>
        </p:txBody>
      </p:sp>
      <p:pic>
        <p:nvPicPr>
          <p:cNvPr id="285" name="Google Shape;2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43975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75" y="2487575"/>
            <a:ext cx="5579749" cy="30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prototypes?</a:t>
            </a:r>
            <a:endParaRPr/>
          </a:p>
        </p:txBody>
      </p:sp>
      <p:sp>
        <p:nvSpPr>
          <p:cNvPr id="292" name="Google Shape;292;p48"/>
          <p:cNvSpPr txBox="1"/>
          <p:nvPr>
            <p:ph idx="1" type="body"/>
          </p:nvPr>
        </p:nvSpPr>
        <p:spPr>
          <a:xfrm>
            <a:off x="311700" y="1152475"/>
            <a:ext cx="6531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Inexpensive experiments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Explore the details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Prototypes are made to be tested</a:t>
            </a:r>
            <a:endParaRPr b="1" sz="2200"/>
          </a:p>
        </p:txBody>
      </p:sp>
      <p:pic>
        <p:nvPicPr>
          <p:cNvPr id="293" name="Google Shape;2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43975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75" y="2487575"/>
            <a:ext cx="5579749" cy="305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OpenAPI Basic Info</a:t>
            </a:r>
            <a:endParaRPr/>
          </a:p>
        </p:txBody>
      </p:sp>
      <p:sp>
        <p:nvSpPr>
          <p:cNvPr id="300" name="Google Shape;300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Contains the basic shared information about your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 elements to include are: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version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Courier New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escription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Other elements: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servers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paths</a:t>
            </a:r>
            <a:r>
              <a:rPr lang="en"/>
              <a:t>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components</a:t>
            </a:r>
            <a:r>
              <a:rPr lang="en"/>
              <a:t> </a:t>
            </a:r>
            <a:endParaRPr/>
          </a:p>
        </p:txBody>
      </p:sp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43975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2150" y="2982425"/>
            <a:ext cx="6248400" cy="19812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Exercise: Create Your OpenAPI Document</a:t>
            </a:r>
            <a:endParaRPr/>
          </a:p>
        </p:txBody>
      </p:sp>
      <p:sp>
        <p:nvSpPr>
          <p:cNvPr id="308" name="Google Shape;308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the initial OpenAPI document for your API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 the SwaggerHub editor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 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 "Create New -&gt; Create New API"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Fill in the dialog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See </a:t>
            </a:r>
            <a:r>
              <a:rPr lang="en"/>
              <a:t>exercise</a:t>
            </a:r>
            <a:r>
              <a:rPr lang="en"/>
              <a:t> document for details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4397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 Your API Design : Review</a:t>
            </a:r>
            <a:endParaRPr/>
          </a:p>
        </p:txBody>
      </p:sp>
      <p:sp>
        <p:nvSpPr>
          <p:cNvPr id="315" name="Google Shape;315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an API Prototype?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preliminary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Use Prototypes?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Prototypes are made to be tested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OpenAPI Info Section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Version, title, description</a:t>
            </a:r>
            <a:endParaRPr/>
          </a:p>
        </p:txBody>
      </p:sp>
      <p:pic>
        <p:nvPicPr>
          <p:cNvPr id="316" name="Google Shape;3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4397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APIs with OpenAPI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 of API Design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 Design Assets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Prototyping Your API Design with OpenAPI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Leveraging OpenAPI Components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Defining OpenAPI Paths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Mocking and Testing Your API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Modifying Your API in Production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Review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925" y="213900"/>
            <a:ext cx="2309376" cy="230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Leveraging OpenAPI Components</a:t>
            </a:r>
            <a:endParaRPr/>
          </a:p>
        </p:txBody>
      </p:sp>
      <p:pic>
        <p:nvPicPr>
          <p:cNvPr id="322" name="Google Shape;32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Leveraging OpenAPI Components</a:t>
            </a:r>
            <a:endParaRPr/>
          </a:p>
        </p:txBody>
      </p:sp>
      <p:sp>
        <p:nvSpPr>
          <p:cNvPr id="328" name="Google Shape;328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OpenAPI Components Section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Parameters, Schemas, Responses, &amp; RequestBodies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Exercise: Populate your OpenAPI Component Section</a:t>
            </a:r>
            <a:endParaRPr/>
          </a:p>
        </p:txBody>
      </p:sp>
      <p:pic>
        <p:nvPicPr>
          <p:cNvPr id="329" name="Google Shape;3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OpenAPI Component Section</a:t>
            </a:r>
            <a:endParaRPr/>
          </a:p>
        </p:txBody>
      </p:sp>
      <p:sp>
        <p:nvSpPr>
          <p:cNvPr id="335" name="Google Shape;33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components</a:t>
            </a:r>
            <a:r>
              <a:rPr lang="en"/>
              <a:t> section helps organize your API definition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Establish consistency in your API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arameters</a:t>
            </a:r>
            <a:r>
              <a:rPr lang="en"/>
              <a:t> : typically for query strings (?id=123)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chemas</a:t>
            </a:r>
            <a:r>
              <a:rPr lang="en"/>
              <a:t> : </a:t>
            </a:r>
            <a:r>
              <a:rPr lang="en"/>
              <a:t>typically</a:t>
            </a:r>
            <a:r>
              <a:rPr lang="en"/>
              <a:t> for response objects (person, job,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esponses</a:t>
            </a:r>
            <a:r>
              <a:rPr lang="en"/>
              <a:t> : for other replies (e.g. error messages)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requestBodies</a:t>
            </a:r>
            <a:r>
              <a:rPr lang="en"/>
              <a:t> : for sending data in POST</a:t>
            </a:r>
            <a:endParaRPr/>
          </a:p>
        </p:txBody>
      </p:sp>
      <p:pic>
        <p:nvPicPr>
          <p:cNvPr id="336" name="Google Shape;33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OpenAPI Component Parameters</a:t>
            </a:r>
            <a:endParaRPr/>
          </a:p>
        </p:txBody>
      </p:sp>
      <p:sp>
        <p:nvSpPr>
          <p:cNvPr id="342" name="Google Shape;342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Important properties: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name, in, required, schema/type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Recommend properties: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Description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</a:t>
            </a:r>
            <a:endParaRPr/>
          </a:p>
        </p:txBody>
      </p:sp>
      <p:pic>
        <p:nvPicPr>
          <p:cNvPr id="343" name="Google Shape;3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31900"/>
            <a:ext cx="4057650" cy="15049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OpenAPI Component Schemas</a:t>
            </a:r>
            <a:endParaRPr/>
          </a:p>
        </p:txBody>
      </p:sp>
      <p:sp>
        <p:nvSpPr>
          <p:cNvPr id="350" name="Google Shape;350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Important properties: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Type (object/array)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Properties (type, description, example)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938" y="2150838"/>
            <a:ext cx="4257675" cy="28860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OpenAPI Component Responses</a:t>
            </a:r>
            <a:endParaRPr/>
          </a:p>
        </p:txBody>
      </p:sp>
      <p:sp>
        <p:nvSpPr>
          <p:cNvPr id="358" name="Google Shape;358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Important properties: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Content (media type)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Schema (use $ref)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Include description</a:t>
            </a:r>
            <a:endParaRPr/>
          </a:p>
        </p:txBody>
      </p:sp>
      <p:pic>
        <p:nvPicPr>
          <p:cNvPr id="359" name="Google Shape;35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250" y="3094650"/>
            <a:ext cx="3562350" cy="1143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OpenAPI Component RequestBodies</a:t>
            </a:r>
            <a:endParaRPr/>
          </a:p>
        </p:txBody>
      </p:sp>
      <p:sp>
        <p:nvSpPr>
          <p:cNvPr id="366" name="Google Shape;36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to support arguments in POST/PUT requests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Important </a:t>
            </a:r>
            <a:r>
              <a:rPr lang="en"/>
              <a:t>properties</a:t>
            </a:r>
            <a:r>
              <a:rPr lang="en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Description, required, content, schema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Note: you can support more than one content element</a:t>
            </a:r>
            <a:endParaRPr/>
          </a:p>
        </p:txBody>
      </p:sp>
      <p:pic>
        <p:nvPicPr>
          <p:cNvPr id="367" name="Google Shape;36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00" y="2918925"/>
            <a:ext cx="4000500" cy="19240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Exercise: Populate OpenAPI Components</a:t>
            </a:r>
            <a:endParaRPr/>
          </a:p>
        </p:txBody>
      </p:sp>
      <p:sp>
        <p:nvSpPr>
          <p:cNvPr id="374" name="Google Shape;374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Update your OpenAPI document </a:t>
            </a:r>
            <a:r>
              <a:rPr lang="en"/>
              <a:t>component</a:t>
            </a:r>
            <a:r>
              <a:rPr lang="en"/>
              <a:t> section with: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least one query parameter (e.g. ?id=)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least one schema item/collection pair of objects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least one response item (e.g. HomeResponse)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least one requestBodies item (e.g. addItem)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See exercise document for examples</a:t>
            </a:r>
            <a:endParaRPr i="1"/>
          </a:p>
        </p:txBody>
      </p:sp>
      <p:pic>
        <p:nvPicPr>
          <p:cNvPr id="375" name="Google Shape;37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Leveraging OpenAPI Components</a:t>
            </a:r>
            <a:endParaRPr/>
          </a:p>
        </p:txBody>
      </p:sp>
      <p:sp>
        <p:nvSpPr>
          <p:cNvPr id="381" name="Google Shape;381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OpenAPI Components Section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Organize your OpenAPI definition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Improve the consistency of your API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Parameters, Schemas, Responses, &amp; RequestBodies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Parameters for inline queries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Schemas for shared objects (item/collection)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Responses for general use responses (e.g. errors)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requestBodies for POST/PUT requests (e.g. addItem)</a:t>
            </a:r>
            <a:endParaRPr/>
          </a:p>
        </p:txBody>
      </p:sp>
      <p:pic>
        <p:nvPicPr>
          <p:cNvPr id="382" name="Google Shape;3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OpenAPI Paths</a:t>
            </a:r>
            <a:endParaRPr/>
          </a:p>
        </p:txBody>
      </p:sp>
      <p:pic>
        <p:nvPicPr>
          <p:cNvPr id="388" name="Google Shape;38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Power of API Design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585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OpenAPI Paths</a:t>
            </a:r>
            <a:endParaRPr/>
          </a:p>
        </p:txBody>
      </p:sp>
      <p:sp>
        <p:nvSpPr>
          <p:cNvPr id="394" name="Google Shape;394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OpenAPI Paths Section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Elements of a Path Definition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Exercise: </a:t>
            </a:r>
            <a:r>
              <a:rPr lang="en"/>
              <a:t>Document</a:t>
            </a:r>
            <a:r>
              <a:rPr lang="en"/>
              <a:t> Your OpenAPI Paths</a:t>
            </a:r>
            <a:endParaRPr/>
          </a:p>
        </p:txBody>
      </p:sp>
      <p:pic>
        <p:nvPicPr>
          <p:cNvPr id="395" name="Google Shape;39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OpenAPI Paths Section</a:t>
            </a:r>
            <a:endParaRPr/>
          </a:p>
        </p:txBody>
      </p:sp>
      <p:sp>
        <p:nvSpPr>
          <p:cNvPr id="401" name="Google Shape;401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Paths are the 'heart' of OpenAPI documents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top-level entry for each resource/URL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or more HTTP methods for each resource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or more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parameters</a:t>
            </a:r>
            <a:r>
              <a:rPr lang="en"/>
              <a:t>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requestBodies</a:t>
            </a:r>
            <a:r>
              <a:rPr lang="en"/>
              <a:t>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responses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02" name="Google Shape;40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Elements of a Path Definition</a:t>
            </a:r>
            <a:endParaRPr/>
          </a:p>
        </p:txBody>
      </p:sp>
      <p:pic>
        <p:nvPicPr>
          <p:cNvPr id="408" name="Google Shape;4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125"/>
            <a:ext cx="6681450" cy="326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Elements of a Path Definition</a:t>
            </a:r>
            <a:endParaRPr/>
          </a:p>
        </p:txBody>
      </p:sp>
      <p:pic>
        <p:nvPicPr>
          <p:cNvPr id="415" name="Google Shape;4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900" y="1139500"/>
            <a:ext cx="587403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Elements of a Path Definition</a:t>
            </a:r>
            <a:endParaRPr/>
          </a:p>
        </p:txBody>
      </p:sp>
      <p:pic>
        <p:nvPicPr>
          <p:cNvPr id="422" name="Google Shape;42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00" y="1162475"/>
            <a:ext cx="596749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Exercise: Document </a:t>
            </a:r>
            <a:r>
              <a:rPr lang="en"/>
              <a:t>your</a:t>
            </a:r>
            <a:r>
              <a:rPr lang="en"/>
              <a:t> OpenAPI Paths</a:t>
            </a:r>
            <a:endParaRPr/>
          </a:p>
        </p:txBody>
      </p:sp>
      <p:sp>
        <p:nvSpPr>
          <p:cNvPr id="429" name="Google Shape;429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path elements to your OpenAPI document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or more URLs (/, /collection, /collection/{identifier},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or more methods per URL (GET, PUT, DELETE,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parameters</a:t>
            </a:r>
            <a:r>
              <a:rPr lang="en"/>
              <a:t>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requestBody</a:t>
            </a:r>
            <a:r>
              <a:rPr lang="en"/>
              <a:t>, and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/>
              <a:t> as needed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Update your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components</a:t>
            </a:r>
            <a:r>
              <a:rPr lang="en"/>
              <a:t> section when appropriate</a:t>
            </a:r>
            <a:endParaRPr/>
          </a:p>
        </p:txBody>
      </p:sp>
      <p:pic>
        <p:nvPicPr>
          <p:cNvPr id="430" name="Google Shape;4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OpenAPI Paths : Review</a:t>
            </a:r>
            <a:endParaRPr/>
          </a:p>
        </p:txBody>
      </p:sp>
      <p:sp>
        <p:nvSpPr>
          <p:cNvPr id="436" name="Google Shape;436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OpenAPI Paths Section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paths</a:t>
            </a:r>
            <a:r>
              <a:rPr lang="en"/>
              <a:t> are the 'heart' of OpenAPI documents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Elements of a Path Definition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Top-level resource url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or more HTTP methods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parameters</a:t>
            </a:r>
            <a:r>
              <a:rPr lang="en"/>
              <a:t>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requestBody</a:t>
            </a:r>
            <a:r>
              <a:rPr lang="en"/>
              <a:t>, and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7" name="Google Shape;43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Mocking and Testing Your API Design</a:t>
            </a:r>
            <a:endParaRPr/>
          </a:p>
        </p:txBody>
      </p:sp>
      <p:pic>
        <p:nvPicPr>
          <p:cNvPr id="443" name="Google Shape;44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5137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Mocking and Testing Your API Design</a:t>
            </a:r>
            <a:endParaRPr/>
          </a:p>
        </p:txBody>
      </p:sp>
      <p:sp>
        <p:nvSpPr>
          <p:cNvPr id="449" name="Google Shape;449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 Mock?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Generating API Mocks with OpenAPI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Writing Simple Request Tests (SRTs) for OpenAPI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Exercise: Test your Mock API</a:t>
            </a:r>
            <a:endParaRPr/>
          </a:p>
        </p:txBody>
      </p:sp>
      <p:pic>
        <p:nvPicPr>
          <p:cNvPr id="450" name="Google Shape;45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5137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Mocking and Testing Your API Design</a:t>
            </a:r>
            <a:endParaRPr/>
          </a:p>
        </p:txBody>
      </p:sp>
      <p:sp>
        <p:nvSpPr>
          <p:cNvPr id="456" name="Google Shape;456;p71"/>
          <p:cNvSpPr txBox="1"/>
          <p:nvPr>
            <p:ph idx="1" type="body"/>
          </p:nvPr>
        </p:nvSpPr>
        <p:spPr>
          <a:xfrm>
            <a:off x="311700" y="1152475"/>
            <a:ext cx="3882000" cy="29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"</a:t>
            </a:r>
            <a:r>
              <a:rPr i="1" lang="en"/>
              <a:t>I unwittingly discovered the concept of a Mock out of necessity!"</a:t>
            </a:r>
            <a:endParaRPr i="1"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-- Gerard Meszaros</a:t>
            </a:r>
            <a:endParaRPr i="1"/>
          </a:p>
        </p:txBody>
      </p:sp>
      <p:pic>
        <p:nvPicPr>
          <p:cNvPr id="457" name="Google Shape;4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51375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350" y="121272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Power of API Design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API-First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Norman's Lifecycle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Pillars of API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Exercise: Identify Your Three Pillars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585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API Mocks with OpenAPI</a:t>
            </a:r>
            <a:endParaRPr/>
          </a:p>
        </p:txBody>
      </p:sp>
      <p:sp>
        <p:nvSpPr>
          <p:cNvPr id="464" name="Google Shape;464;p72"/>
          <p:cNvSpPr txBox="1"/>
          <p:nvPr>
            <p:ph idx="1" type="body"/>
          </p:nvPr>
        </p:nvSpPr>
        <p:spPr>
          <a:xfrm>
            <a:off x="311700" y="1152475"/>
            <a:ext cx="388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Mock testing is a software testing technique that involves creating simulated or artificial components, known as mocks, to mimic the behavior of real components in a system.</a:t>
            </a:r>
            <a:endParaRPr/>
          </a:p>
        </p:txBody>
      </p:sp>
      <p:pic>
        <p:nvPicPr>
          <p:cNvPr id="465" name="Google Shape;46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51375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9350" y="121272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Generating API Mocks with OpenAPI</a:t>
            </a:r>
            <a:endParaRPr/>
          </a:p>
        </p:txBody>
      </p:sp>
      <p:pic>
        <p:nvPicPr>
          <p:cNvPr id="472" name="Google Shape;47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51375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250" y="1663075"/>
            <a:ext cx="6604900" cy="283462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Simple Request Tests for OpenAPI</a:t>
            </a:r>
            <a:endParaRPr/>
          </a:p>
        </p:txBody>
      </p:sp>
      <p:pic>
        <p:nvPicPr>
          <p:cNvPr id="479" name="Google Shape;47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51375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75" y="3239525"/>
            <a:ext cx="6374049" cy="17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74"/>
          <p:cNvSpPr txBox="1"/>
          <p:nvPr>
            <p:ph idx="1" type="body"/>
          </p:nvPr>
        </p:nvSpPr>
        <p:spPr>
          <a:xfrm>
            <a:off x="206175" y="1305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SRTs are a great way to validate endpoints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</a:t>
            </a: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curl</a:t>
            </a:r>
            <a:r>
              <a:rPr lang="en" sz="2400"/>
              <a:t> to execute simple requests against your API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"Eyeball" the results to make sure it works as expected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Does the request fail?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Does the body "look ok?"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 Simple Request Tests for OpenAPI</a:t>
            </a:r>
            <a:endParaRPr/>
          </a:p>
        </p:txBody>
      </p:sp>
      <p:sp>
        <p:nvSpPr>
          <p:cNvPr id="487" name="Google Shape;487;p75"/>
          <p:cNvSpPr txBox="1"/>
          <p:nvPr>
            <p:ph idx="1" type="body"/>
          </p:nvPr>
        </p:nvSpPr>
        <p:spPr>
          <a:xfrm>
            <a:off x="206175" y="13059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SRTs are a great way to validate endpoints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</a:t>
            </a:r>
            <a:r>
              <a:rPr b="1" lang="en" sz="2400">
                <a:latin typeface="Courier New"/>
                <a:ea typeface="Courier New"/>
                <a:cs typeface="Courier New"/>
                <a:sym typeface="Courier New"/>
              </a:rPr>
              <a:t>curl</a:t>
            </a:r>
            <a:r>
              <a:rPr lang="en" sz="2400"/>
              <a:t> to execute simple requests against your API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"Eyeball" the results to make sure it works as expected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Does the request fail?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Does the body "look ok?"</a:t>
            </a:r>
            <a:endParaRPr/>
          </a:p>
        </p:txBody>
      </p:sp>
      <p:pic>
        <p:nvPicPr>
          <p:cNvPr id="488" name="Google Shape;48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51375"/>
            <a:ext cx="1846050" cy="18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75" y="3239525"/>
            <a:ext cx="6374049" cy="172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6350" y="2693050"/>
            <a:ext cx="4696075" cy="212277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Exercise: Test Your Mock API</a:t>
            </a:r>
            <a:endParaRPr/>
          </a:p>
        </p:txBody>
      </p:sp>
      <p:sp>
        <p:nvSpPr>
          <p:cNvPr id="496" name="Google Shape;496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Turn on mocking for your OpenAPI in Swagger Editor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Edit your copy of the SRT list to include your mock URL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the SRT script to confirm your mosk is up and running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/>
              <a:t>Optionally, add more URLs to your SRT script to create additional tests for your API mock.</a:t>
            </a:r>
            <a:endParaRPr i="1"/>
          </a:p>
        </p:txBody>
      </p:sp>
      <p:pic>
        <p:nvPicPr>
          <p:cNvPr id="497" name="Google Shape;49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5137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Mocking &amp; Testing Your API Design : Review</a:t>
            </a:r>
            <a:endParaRPr/>
          </a:p>
        </p:txBody>
      </p:sp>
      <p:sp>
        <p:nvSpPr>
          <p:cNvPr id="503" name="Google Shape;503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 Mock?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Simulated</a:t>
            </a:r>
            <a:r>
              <a:rPr lang="en"/>
              <a:t> test object/target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Generating API Mocks with OpenAPI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Mocks make it easy to test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Writing Simple Request Tests (SRTs) for OpenAPI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SRTs make testing easy</a:t>
            </a:r>
            <a:endParaRPr/>
          </a:p>
        </p:txBody>
      </p:sp>
      <p:pic>
        <p:nvPicPr>
          <p:cNvPr id="504" name="Google Shape;50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5137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Your API in Production</a:t>
            </a:r>
            <a:endParaRPr/>
          </a:p>
        </p:txBody>
      </p:sp>
      <p:pic>
        <p:nvPicPr>
          <p:cNvPr id="510" name="Google Shape;51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Your API in Production</a:t>
            </a:r>
            <a:endParaRPr/>
          </a:p>
        </p:txBody>
      </p:sp>
      <p:sp>
        <p:nvSpPr>
          <p:cNvPr id="516" name="Google Shape;516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Beyond Versioning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Rules for Modifying Production APIs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and Deploying Modified APIs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Exercise: Verify the Safety of your API Modifications</a:t>
            </a:r>
            <a:endParaRPr/>
          </a:p>
        </p:txBody>
      </p:sp>
      <p:pic>
        <p:nvPicPr>
          <p:cNvPr id="517" name="Google Shape;51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Beyond Versioning</a:t>
            </a:r>
            <a:endParaRPr/>
          </a:p>
        </p:txBody>
      </p:sp>
      <p:sp>
        <p:nvSpPr>
          <p:cNvPr id="523" name="Google Shape;523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Dealing with Change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Change is a feature, not a bug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First, Do No Harm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You may not know who your consumers are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Forking Your API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Multiple forks mean multiple versions in production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/>
              <a:t>"First, do no harm" is the Hippocratic Oath of APIs</a:t>
            </a:r>
            <a:endParaRPr b="1" i="1"/>
          </a:p>
        </p:txBody>
      </p:sp>
      <p:pic>
        <p:nvPicPr>
          <p:cNvPr id="524" name="Google Shape;52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Rules for Modifying Production APIs</a:t>
            </a:r>
            <a:endParaRPr/>
          </a:p>
        </p:txBody>
      </p:sp>
      <p:sp>
        <p:nvSpPr>
          <p:cNvPr id="530" name="Google Shape;530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Take Nothing Away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Features are frozen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Don't Redefine Anything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Meaning is frozen</a:t>
            </a:r>
            <a:endParaRPr sz="18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Make All Additions Optional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No new REQUIRED inputs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1" name="Google Shape;53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First</a:t>
            </a:r>
            <a:endParaRPr/>
          </a:p>
        </p:txBody>
      </p:sp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Identify key actors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Before you build 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class citizens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585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and Deploying Modified APIs</a:t>
            </a:r>
            <a:endParaRPr/>
          </a:p>
        </p:txBody>
      </p:sp>
      <p:sp>
        <p:nvSpPr>
          <p:cNvPr id="537" name="Google Shape;537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all existing tests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 not replace/rewrite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new tests for the modifications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 sure to test all the new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all tests (existing &amp; new) everytime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and Deploying Modified APIs</a:t>
            </a:r>
            <a:endParaRPr/>
          </a:p>
        </p:txBody>
      </p:sp>
      <p:sp>
        <p:nvSpPr>
          <p:cNvPr id="544" name="Google Shape;544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Support Reversible </a:t>
            </a:r>
            <a:r>
              <a:rPr lang="en"/>
              <a:t>deployments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You MUST be able to "undo" a </a:t>
            </a:r>
            <a:r>
              <a:rPr lang="en"/>
              <a:t>production</a:t>
            </a:r>
            <a:r>
              <a:rPr lang="en"/>
              <a:t> update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 Salesforce approach (forking)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Support side-by-side releases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 AWS approach (overwriting)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release in-place compatible updates</a:t>
            </a:r>
            <a:endParaRPr/>
          </a:p>
        </p:txBody>
      </p:sp>
      <p:pic>
        <p:nvPicPr>
          <p:cNvPr id="545" name="Google Shape;54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 the Safety of Your API Modifications</a:t>
            </a:r>
            <a:endParaRPr/>
          </a:p>
        </p:txBody>
      </p:sp>
      <p:sp>
        <p:nvSpPr>
          <p:cNvPr id="551" name="Google Shape;551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 your existing OpenAPI design and re-run your tests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Start with your existing OpenAPI document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sure your SRT script passes all tests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a new URL resource, method, or parameter to your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 your SRT script to test the new design element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Re-run the tests (both existing and new) to confirm safe modifications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/>
              <a:t>See exercise for </a:t>
            </a:r>
            <a:r>
              <a:rPr b="1" i="1" lang="en"/>
              <a:t>additional</a:t>
            </a:r>
            <a:r>
              <a:rPr b="1" i="1" lang="en"/>
              <a:t> details</a:t>
            </a:r>
            <a:endParaRPr b="1" i="1"/>
          </a:p>
        </p:txBody>
      </p:sp>
      <p:pic>
        <p:nvPicPr>
          <p:cNvPr id="552" name="Google Shape;55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Your API in Production : Review</a:t>
            </a:r>
            <a:endParaRPr/>
          </a:p>
        </p:txBody>
      </p:sp>
      <p:sp>
        <p:nvSpPr>
          <p:cNvPr id="558" name="Google Shape;558;p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Beyond Versioning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First, do no harm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Rules for Modifying Production APIs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 nothing away, don't redefine, additions are optional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and Deploying Modified APIs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Don't replace tests, support reversible releases, salesforce vs AWS</a:t>
            </a:r>
            <a:endParaRPr/>
          </a:p>
        </p:txBody>
      </p:sp>
      <p:pic>
        <p:nvPicPr>
          <p:cNvPr id="559" name="Google Shape;55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APIs with OpenAPI : Review</a:t>
            </a:r>
            <a:endParaRPr/>
          </a:p>
        </p:txBody>
      </p:sp>
      <p:sp>
        <p:nvSpPr>
          <p:cNvPr id="570" name="Google Shape;570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 of API Design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 Design Assets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Prototyping Your API Design with OpenAPI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Leveraging OpenAPI Components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Defining OpenAPI Paths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Mocking and Testing Your API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Modifying Your API in Production</a:t>
            </a:r>
            <a:endParaRPr/>
          </a:p>
        </p:txBody>
      </p:sp>
      <p:pic>
        <p:nvPicPr>
          <p:cNvPr id="571" name="Google Shape;57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925" y="213900"/>
            <a:ext cx="2309376" cy="230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Power of API Design : Review</a:t>
            </a:r>
            <a:endParaRPr/>
          </a:p>
        </p:txBody>
      </p:sp>
      <p:sp>
        <p:nvSpPr>
          <p:cNvPr id="577" name="Google Shape;577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API-First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 class citizen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Norman's Lifecycle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Everything is a loop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Pillars of API Design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Business, audience, design features</a:t>
            </a:r>
            <a:endParaRPr/>
          </a:p>
        </p:txBody>
      </p:sp>
      <p:pic>
        <p:nvPicPr>
          <p:cNvPr id="578" name="Google Shape;57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585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Design Assets : Review</a:t>
            </a:r>
            <a:endParaRPr/>
          </a:p>
        </p:txBody>
      </p:sp>
      <p:sp>
        <p:nvSpPr>
          <p:cNvPr id="584" name="Google Shape;584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 Story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Shared, accessible, repeatable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 Diagram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Display the interactions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API Vocabulary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"magical words" of the API</a:t>
            </a:r>
            <a:endParaRPr/>
          </a:p>
        </p:txBody>
      </p:sp>
      <p:pic>
        <p:nvPicPr>
          <p:cNvPr id="585" name="Google Shape;58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6682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Prototyping Your API Design : Review</a:t>
            </a:r>
            <a:endParaRPr/>
          </a:p>
        </p:txBody>
      </p:sp>
      <p:sp>
        <p:nvSpPr>
          <p:cNvPr id="591" name="Google Shape;591;p9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an API Prototype?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preliminary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Use Prototypes?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Prototypes are made to be tested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OpenAPI Info Section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Version, title, description</a:t>
            </a:r>
            <a:endParaRPr/>
          </a:p>
        </p:txBody>
      </p:sp>
      <p:pic>
        <p:nvPicPr>
          <p:cNvPr id="592" name="Google Shape;59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4397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Leveraging OpenAPI Components</a:t>
            </a:r>
            <a:endParaRPr/>
          </a:p>
        </p:txBody>
      </p:sp>
      <p:sp>
        <p:nvSpPr>
          <p:cNvPr id="598" name="Google Shape;598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OpenAPI Components Section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Organize your OpenAPI definition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Parameters, Schemas, Responses, &amp; RequestBodies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Parameters for inline queries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Schemas for shared objects (item/collection)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Responses for general use responses (e.g. errors)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requestBodies for POST/PUT requests (e.g. addItem)</a:t>
            </a:r>
            <a:endParaRPr/>
          </a:p>
        </p:txBody>
      </p:sp>
      <p:pic>
        <p:nvPicPr>
          <p:cNvPr id="599" name="Google Shape;599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50" y="139775"/>
            <a:ext cx="4534300" cy="429674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1" name="Google Shape;101;p20"/>
          <p:cNvPicPr preferRelativeResize="0"/>
          <p:nvPr/>
        </p:nvPicPr>
        <p:blipFill rotWithShape="1">
          <a:blip r:embed="rId4">
            <a:alphaModFix/>
          </a:blip>
          <a:srcRect b="8408" l="0" r="0" t="0"/>
          <a:stretch/>
        </p:blipFill>
        <p:spPr>
          <a:xfrm>
            <a:off x="4845975" y="139775"/>
            <a:ext cx="2528900" cy="27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/>
        </p:nvSpPr>
        <p:spPr>
          <a:xfrm>
            <a:off x="1256925" y="4436525"/>
            <a:ext cx="5346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http://asserttrue.blogspot.com/2009/04/api-first-design.html</a:t>
            </a:r>
            <a:endParaRPr b="1" i="1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Defining OpenAPI Paths : Review</a:t>
            </a:r>
            <a:endParaRPr/>
          </a:p>
        </p:txBody>
      </p:sp>
      <p:sp>
        <p:nvSpPr>
          <p:cNvPr id="605" name="Google Shape;605;p9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OpenAPI Paths Section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paths</a:t>
            </a:r>
            <a:r>
              <a:rPr lang="en"/>
              <a:t> are the 'heart' of OpenAPI documents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Elements of a Path Definition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Top-level resource url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One or more HTTP methods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parameters</a:t>
            </a:r>
            <a:r>
              <a:rPr lang="en"/>
              <a:t>,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requestBody</a:t>
            </a:r>
            <a:r>
              <a:rPr lang="en"/>
              <a:t>, and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6" name="Google Shape;606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Mocking &amp; Testing Your API Design : Review</a:t>
            </a:r>
            <a:endParaRPr/>
          </a:p>
        </p:txBody>
      </p:sp>
      <p:sp>
        <p:nvSpPr>
          <p:cNvPr id="612" name="Google Shape;612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Generating API Mocks with OpenAPI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Mocks make it easy to test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Writing Simple Request Tests (SRTs) for OpenAPI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SRTs make testing easy</a:t>
            </a:r>
            <a:endParaRPr/>
          </a:p>
        </p:txBody>
      </p:sp>
      <p:pic>
        <p:nvPicPr>
          <p:cNvPr id="613" name="Google Shape;61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251375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Your API in Production : Review</a:t>
            </a:r>
            <a:endParaRPr/>
          </a:p>
        </p:txBody>
      </p:sp>
      <p:sp>
        <p:nvSpPr>
          <p:cNvPr id="619" name="Google Shape;619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Beyond Versioning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First, do no harm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Rules for Modifying Production APIs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Take nothing away, don't redefine, additions are optional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and Deploying Modified APIs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Don't replace tests, support reversible releases, salesforce vs AWS</a:t>
            </a:r>
            <a:endParaRPr/>
          </a:p>
        </p:txBody>
      </p:sp>
      <p:pic>
        <p:nvPicPr>
          <p:cNvPr id="620" name="Google Shape;62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250" y="304800"/>
            <a:ext cx="1846050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95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-758075"/>
            <a:ext cx="9232000" cy="6144148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9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APIs with OpenAPI</a:t>
            </a:r>
            <a:endParaRPr/>
          </a:p>
        </p:txBody>
      </p:sp>
      <p:sp>
        <p:nvSpPr>
          <p:cNvPr id="627" name="Google Shape;627;p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Mike Amundsen</a:t>
            </a:r>
            <a:br>
              <a:rPr lang="en"/>
            </a:br>
            <a:r>
              <a:rPr lang="en"/>
              <a:t>@mamund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/>
        </p:nvSpPr>
        <p:spPr>
          <a:xfrm>
            <a:off x="1256925" y="4436525"/>
            <a:ext cx="5346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/>
              <a:t>http://asserttrue.blogspot.com/2009/04/api-first-design.html</a:t>
            </a:r>
            <a:endParaRPr b="1" i="1"/>
          </a:p>
        </p:txBody>
      </p:sp>
      <p:sp>
        <p:nvSpPr>
          <p:cNvPr id="108" name="Google Shape;108;p21"/>
          <p:cNvSpPr txBox="1"/>
          <p:nvPr>
            <p:ph idx="4294967295" type="body"/>
          </p:nvPr>
        </p:nvSpPr>
        <p:spPr>
          <a:xfrm>
            <a:off x="115475" y="139775"/>
            <a:ext cx="4634400" cy="32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/>
              <a:t>"API-first design means identifying and/or defining key actors and personas, determining what those actors and personas expect to be able to do with APIs" </a:t>
            </a:r>
            <a:br>
              <a:rPr i="1" lang="en"/>
            </a:br>
            <a:br>
              <a:rPr i="1" lang="en"/>
            </a:br>
            <a:r>
              <a:rPr i="1" lang="en"/>
              <a:t>-- Kas Thomas, 2009</a:t>
            </a:r>
            <a:endParaRPr i="1"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8408" l="0" r="0" t="0"/>
          <a:stretch/>
        </p:blipFill>
        <p:spPr>
          <a:xfrm>
            <a:off x="4845975" y="139775"/>
            <a:ext cx="2528900" cy="274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